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3" r:id="rId3"/>
    <p:sldId id="256" r:id="rId4"/>
    <p:sldId id="265" r:id="rId5"/>
    <p:sldId id="264" r:id="rId6"/>
    <p:sldId id="263" r:id="rId7"/>
    <p:sldId id="261" r:id="rId8"/>
    <p:sldId id="271" r:id="rId9"/>
    <p:sldId id="257" r:id="rId10"/>
    <p:sldId id="275" r:id="rId11"/>
    <p:sldId id="259" r:id="rId12"/>
    <p:sldId id="266" r:id="rId13"/>
    <p:sldId id="267" r:id="rId14"/>
    <p:sldId id="270" r:id="rId15"/>
    <p:sldId id="268" r:id="rId16"/>
    <p:sldId id="269"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94660"/>
  </p:normalViewPr>
  <p:slideViewPr>
    <p:cSldViewPr>
      <p:cViewPr varScale="1">
        <p:scale>
          <a:sx n="126" d="100"/>
          <a:sy n="126" d="100"/>
        </p:scale>
        <p:origin x="-12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16" name="Номер слайда 15"/>
          <p:cNvSpPr>
            <a:spLocks noGrp="1"/>
          </p:cNvSpPr>
          <p:nvPr>
            <p:ph type="sldNum" sz="quarter" idx="11"/>
          </p:nvPr>
        </p:nvSpPr>
        <p:spPr/>
        <p:txBody>
          <a:bodyPr/>
          <a:lstStyle/>
          <a:p>
            <a:fld id="{517844EE-BBE4-46F2-8878-49BA41488EB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844EE-BBE4-46F2-8878-49BA41488E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844EE-BBE4-46F2-8878-49BA41488E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C5735E8-3B60-4ADC-BA37-1CD56A625542}" type="datetimeFigureOut">
              <a:rPr lang="ru-RU" smtClean="0"/>
              <a:pPr/>
              <a:t>09.12.2020</a:t>
            </a:fld>
            <a:endParaRPr lang="ru-RU"/>
          </a:p>
        </p:txBody>
      </p:sp>
      <p:sp>
        <p:nvSpPr>
          <p:cNvPr id="15" name="Номер слайда 14"/>
          <p:cNvSpPr>
            <a:spLocks noGrp="1"/>
          </p:cNvSpPr>
          <p:nvPr>
            <p:ph type="sldNum" sz="quarter" idx="15"/>
          </p:nvPr>
        </p:nvSpPr>
        <p:spPr/>
        <p:txBody>
          <a:bodyPr/>
          <a:lstStyle>
            <a:lvl1pPr algn="ctr">
              <a:defRPr/>
            </a:lvl1pPr>
          </a:lstStyle>
          <a:p>
            <a:fld id="{517844EE-BBE4-46F2-8878-49BA41488EB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7844EE-BBE4-46F2-8878-49BA41488EB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7844EE-BBE4-46F2-8878-49BA41488EB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17844EE-BBE4-46F2-8878-49BA41488EB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7844EE-BBE4-46F2-8878-49BA41488EB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7844EE-BBE4-46F2-8878-49BA41488E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C5735E8-3B60-4ADC-BA37-1CD56A625542}" type="datetimeFigureOut">
              <a:rPr lang="ru-RU" smtClean="0"/>
              <a:pPr/>
              <a:t>09.12.2020</a:t>
            </a:fld>
            <a:endParaRPr lang="ru-RU"/>
          </a:p>
        </p:txBody>
      </p:sp>
      <p:sp>
        <p:nvSpPr>
          <p:cNvPr id="9" name="Номер слайда 8"/>
          <p:cNvSpPr>
            <a:spLocks noGrp="1"/>
          </p:cNvSpPr>
          <p:nvPr>
            <p:ph type="sldNum" sz="quarter" idx="15"/>
          </p:nvPr>
        </p:nvSpPr>
        <p:spPr/>
        <p:txBody>
          <a:bodyPr/>
          <a:lstStyle/>
          <a:p>
            <a:fld id="{517844EE-BBE4-46F2-8878-49BA41488EB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C5735E8-3B60-4ADC-BA37-1CD56A625542}" type="datetimeFigureOut">
              <a:rPr lang="ru-RU" smtClean="0"/>
              <a:pPr/>
              <a:t>09.12.2020</a:t>
            </a:fld>
            <a:endParaRPr lang="ru-RU"/>
          </a:p>
        </p:txBody>
      </p:sp>
      <p:sp>
        <p:nvSpPr>
          <p:cNvPr id="9" name="Номер слайда 8"/>
          <p:cNvSpPr>
            <a:spLocks noGrp="1"/>
          </p:cNvSpPr>
          <p:nvPr>
            <p:ph type="sldNum" sz="quarter" idx="11"/>
          </p:nvPr>
        </p:nvSpPr>
        <p:spPr/>
        <p:txBody>
          <a:bodyPr/>
          <a:lstStyle/>
          <a:p>
            <a:fld id="{517844EE-BBE4-46F2-8878-49BA41488EB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C5735E8-3B60-4ADC-BA37-1CD56A625542}" type="datetimeFigureOut">
              <a:rPr lang="ru-RU" smtClean="0"/>
              <a:pPr/>
              <a:t>09.12.2020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7844EE-BBE4-46F2-8878-49BA41488EB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0"/>
            <a:ext cx="8928992" cy="6858000"/>
          </a:xfrm>
          <a:prstGeom prst="rect">
            <a:avLst/>
          </a:prstGeom>
          <a:solidFill>
            <a:schemeClr val="tx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4" name="Подзаголовок 3"/>
          <p:cNvSpPr>
            <a:spLocks noGrp="1"/>
          </p:cNvSpPr>
          <p:nvPr>
            <p:ph type="subTitle" idx="1"/>
          </p:nvPr>
        </p:nvSpPr>
        <p:spPr>
          <a:xfrm>
            <a:off x="457200" y="3699804"/>
            <a:ext cx="8305800" cy="1817428"/>
          </a:xfrm>
        </p:spPr>
        <p:txBody>
          <a:bodyPr/>
          <a:lstStyle/>
          <a:p>
            <a:r>
              <a:rPr lang="ru-RU" dirty="0" smtClean="0">
                <a:solidFill>
                  <a:schemeClr val="bg1"/>
                </a:solidFill>
              </a:rPr>
              <a:t>МБДОУ – «детский сад №36»</a:t>
            </a:r>
          </a:p>
          <a:p>
            <a:r>
              <a:rPr lang="ru-RU" dirty="0" smtClean="0">
                <a:solidFill>
                  <a:schemeClr val="bg1"/>
                </a:solidFill>
              </a:rPr>
              <a:t>Подготовил: инструктор по физической культуре Пономарева Елена Александровна</a:t>
            </a:r>
          </a:p>
          <a:p>
            <a:r>
              <a:rPr lang="ru-RU" dirty="0" smtClean="0">
                <a:solidFill>
                  <a:schemeClr val="bg1"/>
                </a:solidFill>
              </a:rPr>
              <a:t>в</a:t>
            </a:r>
            <a:r>
              <a:rPr lang="ru-RU" dirty="0" smtClean="0">
                <a:solidFill>
                  <a:schemeClr val="bg1"/>
                </a:solidFill>
              </a:rPr>
              <a:t>оспитатель Трапезникова Дарья Михайловна</a:t>
            </a:r>
            <a:endParaRPr lang="ru-RU" dirty="0">
              <a:solidFill>
                <a:schemeClr val="bg1"/>
              </a:solidFill>
            </a:endParaRPr>
          </a:p>
        </p:txBody>
      </p:sp>
      <p:sp>
        <p:nvSpPr>
          <p:cNvPr id="2" name="Заголовок 1"/>
          <p:cNvSpPr>
            <a:spLocks noGrp="1"/>
          </p:cNvSpPr>
          <p:nvPr>
            <p:ph type="ctrTitle"/>
          </p:nvPr>
        </p:nvSpPr>
        <p:spPr>
          <a:xfrm>
            <a:off x="457200" y="764704"/>
            <a:ext cx="8305800" cy="2448272"/>
          </a:xfrm>
        </p:spPr>
        <p:txBody>
          <a:bodyPr>
            <a:noAutofit/>
          </a:bodyPr>
          <a:lstStyle/>
          <a:p>
            <a:pPr algn="ct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
            </a:r>
            <a:br>
              <a:rPr lang="ru-RU" sz="8000" b="1" dirty="0" smtClean="0">
                <a:solidFill>
                  <a:schemeClr val="bg2">
                    <a:lumMod val="75000"/>
                  </a:schemeClr>
                </a:solidFill>
              </a:rPr>
            </a:br>
            <a:r>
              <a:rPr lang="ru-RU" sz="8000" b="1" dirty="0" smtClean="0">
                <a:solidFill>
                  <a:schemeClr val="bg2">
                    <a:lumMod val="75000"/>
                  </a:schemeClr>
                </a:solidFill>
              </a:rPr>
              <a:t>Из истории мяча</a:t>
            </a:r>
            <a:endParaRPr lang="ru-RU" sz="8000" b="1" dirty="0">
              <a:solidFill>
                <a:schemeClr val="bg2">
                  <a:lumMod val="75000"/>
                </a:schemeClr>
              </a:solidFill>
            </a:endParaRPr>
          </a:p>
        </p:txBody>
      </p:sp>
    </p:spTree>
    <p:extLst>
      <p:ext uri="{BB962C8B-B14F-4D97-AF65-F5344CB8AC3E}">
        <p14:creationId xmlns:p14="http://schemas.microsoft.com/office/powerpoint/2010/main" xmlns="" val="2970753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57200"/>
            <a:ext cx="8219256" cy="762574"/>
          </a:xfrm>
        </p:spPr>
        <p:txBody>
          <a:bodyPr>
            <a:normAutofit/>
          </a:bodyPr>
          <a:lstStyle/>
          <a:p>
            <a:pPr algn="ctr"/>
            <a:r>
              <a:rPr lang="ru-RU" sz="3200" dirty="0" smtClean="0">
                <a:solidFill>
                  <a:schemeClr val="bg1"/>
                </a:solidFill>
                <a:latin typeface="Times New Roman" panose="02020603050405020304" pitchFamily="18" charset="0"/>
                <a:cs typeface="Times New Roman" panose="02020603050405020304" pitchFamily="18" charset="0"/>
              </a:rPr>
              <a:t>ШЕРСТЯНЫЕ МЯЧИКИ</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467820" y="1416326"/>
            <a:ext cx="4218980" cy="4676970"/>
          </a:xfrm>
        </p:spPr>
        <p:txBody>
          <a:bodyPr>
            <a:normAutofit/>
          </a:bodyPr>
          <a:lstStyle/>
          <a:p>
            <a:pPr algn="just"/>
            <a:r>
              <a:rPr lang="ru-RU" sz="1800" dirty="0">
                <a:solidFill>
                  <a:srgbClr val="000000"/>
                </a:solidFill>
                <a:latin typeface="Times New Roman" panose="02020603050405020304" pitchFamily="18" charset="0"/>
                <a:cs typeface="Times New Roman" panose="02020603050405020304" pitchFamily="18" charset="0"/>
              </a:rPr>
              <a:t>Повсеместно в России дети играли в шерстяные мячики. Овечью шерсть сначала скатывали в руках в плотный клубок, затем бросали в кипяток и оставляли там, на полчаса. Сжавшийся шарик снова катали в руках, пока он не станет твердым, как дерево. После просушки выходил упругий замечательный мячик, не уступающий прыгучестью резиновому сопернику.</a:t>
            </a:r>
            <a:endParaRPr lang="ru-RU" sz="1800" dirty="0">
              <a:latin typeface="Times New Roman" panose="02020603050405020304" pitchFamily="18" charset="0"/>
              <a:cs typeface="Times New Roman" panose="02020603050405020304" pitchFamily="18" charset="0"/>
            </a:endParaRPr>
          </a:p>
        </p:txBody>
      </p:sp>
      <p:pic>
        <p:nvPicPr>
          <p:cNvPr id="1028" name="Picture 4" descr="https://pandia.ru/text/78/407/images/image012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80728"/>
            <a:ext cx="3394426" cy="32696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pandia.ru/text/78/407/images/image011_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1803" y="3656904"/>
            <a:ext cx="3352205" cy="301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597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40960" cy="6264696"/>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260648"/>
            <a:ext cx="8424936" cy="720080"/>
          </a:xfrm>
        </p:spPr>
        <p:txBody>
          <a:bodyPr>
            <a:noAutofit/>
          </a:bodyPr>
          <a:lstStyle/>
          <a:p>
            <a:pPr algn="ctr"/>
            <a:r>
              <a:rPr lang="ru-RU" sz="3200" b="1" dirty="0" smtClean="0">
                <a:solidFill>
                  <a:schemeClr val="bg2">
                    <a:lumMod val="75000"/>
                  </a:schemeClr>
                </a:solidFill>
              </a:rPr>
              <a:t>МЯЧ СКРУЧЕННЫЙ ИЗ ТРЯПОК</a:t>
            </a:r>
            <a:endParaRPr lang="ru-RU" sz="3200" b="1" dirty="0">
              <a:solidFill>
                <a:schemeClr val="bg2">
                  <a:lumMod val="75000"/>
                </a:schemeClr>
              </a:solidFill>
            </a:endParaRPr>
          </a:p>
        </p:txBody>
      </p:sp>
      <p:sp>
        <p:nvSpPr>
          <p:cNvPr id="6" name="Текст 5"/>
          <p:cNvSpPr>
            <a:spLocks noGrp="1"/>
          </p:cNvSpPr>
          <p:nvPr>
            <p:ph type="body" sz="half" idx="2"/>
          </p:nvPr>
        </p:nvSpPr>
        <p:spPr>
          <a:xfrm>
            <a:off x="5724128" y="836712"/>
            <a:ext cx="3024336" cy="5616624"/>
          </a:xfrm>
        </p:spPr>
        <p:txBody>
          <a:bodyPr>
            <a:noAutofit/>
          </a:bodyPr>
          <a:lstStyle/>
          <a:p>
            <a:pPr algn="just"/>
            <a:r>
              <a:rPr lang="ru-RU" sz="1800" dirty="0" smtClean="0">
                <a:solidFill>
                  <a:schemeClr val="bg2">
                    <a:lumMod val="75000"/>
                  </a:schemeClr>
                </a:solidFill>
              </a:rPr>
              <a:t>Остатки тканей разрывали и туго скручивали в клубок. Получался твёрдый и прыгучий мячик - клубок. Такие игрушки дети катали по полу, сидя друг против друга и расставив ноги. В уличных играх подбрасывали мяч вверх, разматывая его за кончик. Выигрывал тот, кто при полёте мяча сможет размотать более длинный кончик ленты.</a:t>
            </a:r>
            <a:endParaRPr lang="ru-RU" sz="1800" dirty="0">
              <a:solidFill>
                <a:schemeClr val="bg2">
                  <a:lumMod val="75000"/>
                </a:schemeClr>
              </a:solidFill>
            </a:endParaRPr>
          </a:p>
        </p:txBody>
      </p:sp>
      <p:pic>
        <p:nvPicPr>
          <p:cNvPr id="3" name="Рисунок 2"/>
          <p:cNvPicPr>
            <a:picLocks noChangeAspect="1"/>
          </p:cNvPicPr>
          <p:nvPr/>
        </p:nvPicPr>
        <p:blipFill>
          <a:blip r:embed="rId2" cstate="print"/>
          <a:stretch>
            <a:fillRect/>
          </a:stretch>
        </p:blipFill>
        <p:spPr>
          <a:xfrm>
            <a:off x="179331" y="836712"/>
            <a:ext cx="5695751" cy="5688632"/>
          </a:xfrm>
          <a:prstGeom prst="rect">
            <a:avLst/>
          </a:prstGeom>
          <a:effectLst>
            <a:softEdge rad="317500"/>
          </a:effectLst>
        </p:spPr>
      </p:pic>
    </p:spTree>
    <p:extLst>
      <p:ext uri="{BB962C8B-B14F-4D97-AF65-F5344CB8AC3E}">
        <p14:creationId xmlns:p14="http://schemas.microsoft.com/office/powerpoint/2010/main" xmlns="" val="313712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6264696"/>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868144" y="332656"/>
            <a:ext cx="2880320" cy="1152128"/>
          </a:xfrm>
        </p:spPr>
        <p:txBody>
          <a:bodyPr>
            <a:noAutofit/>
          </a:bodyPr>
          <a:lstStyle/>
          <a:p>
            <a:pPr algn="ctr"/>
            <a:r>
              <a:rPr lang="ru-RU" sz="3200" dirty="0" smtClean="0">
                <a:solidFill>
                  <a:schemeClr val="bg2">
                    <a:lumMod val="75000"/>
                  </a:schemeClr>
                </a:solidFill>
              </a:rPr>
              <a:t>БАБУШКИН МЯЧ</a:t>
            </a:r>
            <a:endParaRPr lang="ru-RU" sz="3200" dirty="0"/>
          </a:p>
        </p:txBody>
      </p:sp>
      <p:sp>
        <p:nvSpPr>
          <p:cNvPr id="4" name="Текст 3"/>
          <p:cNvSpPr>
            <a:spLocks noGrp="1"/>
          </p:cNvSpPr>
          <p:nvPr>
            <p:ph type="body" sz="half" idx="2"/>
          </p:nvPr>
        </p:nvSpPr>
        <p:spPr>
          <a:xfrm>
            <a:off x="5796136" y="1412776"/>
            <a:ext cx="2952328" cy="4896544"/>
          </a:xfrm>
        </p:spPr>
        <p:txBody>
          <a:bodyPr>
            <a:noAutofit/>
          </a:bodyPr>
          <a:lstStyle/>
          <a:p>
            <a:pPr algn="just"/>
            <a:r>
              <a:rPr lang="ru-RU" sz="1800" dirty="0" smtClean="0">
                <a:solidFill>
                  <a:schemeClr val="bg2">
                    <a:lumMod val="75000"/>
                  </a:schemeClr>
                </a:solidFill>
              </a:rPr>
              <a:t>Мяч – погремушка, для самых маленьких. Шили по принципу мешочка из льняного полотна от края праздничной дедушкиной рубахи, вышитой художественной гладью. Набивали опилками, сеном, ватой, тряпками. Вкладывали внутрь картонную трубочку с горошинками или крупой, или мелкими камушками.</a:t>
            </a:r>
          </a:p>
        </p:txBody>
      </p:sp>
      <p:pic>
        <p:nvPicPr>
          <p:cNvPr id="1026" name="Picture 2" descr="&#10;"/>
          <p:cNvPicPr>
            <a:picLocks noChangeAspect="1" noChangeArrowheads="1"/>
          </p:cNvPicPr>
          <p:nvPr/>
        </p:nvPicPr>
        <p:blipFill>
          <a:blip r:embed="rId2" cstate="print"/>
          <a:srcRect/>
          <a:stretch>
            <a:fillRect/>
          </a:stretch>
        </p:blipFill>
        <p:spPr bwMode="auto">
          <a:xfrm>
            <a:off x="395536" y="851703"/>
            <a:ext cx="5400600" cy="55296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260648"/>
            <a:ext cx="8640960" cy="6264696"/>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332656"/>
            <a:ext cx="8352928" cy="792088"/>
          </a:xfrm>
        </p:spPr>
        <p:txBody>
          <a:bodyPr>
            <a:noAutofit/>
          </a:bodyPr>
          <a:lstStyle/>
          <a:p>
            <a:pPr algn="ctr"/>
            <a:r>
              <a:rPr lang="ru-RU" sz="3200" dirty="0" smtClean="0">
                <a:solidFill>
                  <a:schemeClr val="bg2">
                    <a:lumMod val="75000"/>
                  </a:schemeClr>
                </a:solidFill>
              </a:rPr>
              <a:t>МНОГОДОЛЬНЫЙ МЯЧИК</a:t>
            </a:r>
            <a:endParaRPr lang="ru-RU" sz="3200" dirty="0"/>
          </a:p>
        </p:txBody>
      </p:sp>
      <p:sp>
        <p:nvSpPr>
          <p:cNvPr id="4" name="Текст 3"/>
          <p:cNvSpPr>
            <a:spLocks noGrp="1"/>
          </p:cNvSpPr>
          <p:nvPr>
            <p:ph type="body" sz="half" idx="2"/>
          </p:nvPr>
        </p:nvSpPr>
        <p:spPr>
          <a:xfrm>
            <a:off x="5580112" y="1340768"/>
            <a:ext cx="3106688" cy="4679032"/>
          </a:xfrm>
        </p:spPr>
        <p:txBody>
          <a:bodyPr>
            <a:normAutofit/>
          </a:bodyPr>
          <a:lstStyle/>
          <a:p>
            <a:pPr algn="just"/>
            <a:r>
              <a:rPr lang="ru-RU" sz="1800" dirty="0" smtClean="0">
                <a:solidFill>
                  <a:schemeClr val="bg2">
                    <a:lumMod val="75000"/>
                  </a:schemeClr>
                </a:solidFill>
              </a:rPr>
              <a:t> Тряпичные мячики звали «</a:t>
            </a:r>
            <a:r>
              <a:rPr lang="ru-RU" sz="1800" dirty="0" err="1" smtClean="0">
                <a:solidFill>
                  <a:schemeClr val="bg2">
                    <a:lumMod val="75000"/>
                  </a:schemeClr>
                </a:solidFill>
              </a:rPr>
              <a:t>шитки</a:t>
            </a:r>
            <a:r>
              <a:rPr lang="ru-RU" sz="1800" dirty="0" smtClean="0">
                <a:solidFill>
                  <a:schemeClr val="bg2">
                    <a:lumMod val="75000"/>
                  </a:schemeClr>
                </a:solidFill>
              </a:rPr>
              <a:t>» – что значит «сшитые из лоскутков». Шили их разными способами, в том числе из долек. </a:t>
            </a:r>
            <a:r>
              <a:rPr lang="ru-RU" sz="1800" dirty="0" err="1" smtClean="0">
                <a:solidFill>
                  <a:schemeClr val="bg2">
                    <a:lumMod val="75000"/>
                  </a:schemeClr>
                </a:solidFill>
              </a:rPr>
              <a:t>Многодольный</a:t>
            </a:r>
            <a:r>
              <a:rPr lang="ru-RU" sz="1800" dirty="0" smtClean="0">
                <a:solidFill>
                  <a:schemeClr val="bg2">
                    <a:lumMod val="75000"/>
                  </a:schemeClr>
                </a:solidFill>
              </a:rPr>
              <a:t> мяч похож на полосатый арбуз, выкроенный из разных лоскутков цветных тканей одинаковой плотности и фактур. Долек может быть любое количество.</a:t>
            </a:r>
            <a:endParaRPr lang="ru-RU" sz="1800" dirty="0">
              <a:solidFill>
                <a:schemeClr val="bg2">
                  <a:lumMod val="75000"/>
                </a:schemeClr>
              </a:solidFill>
            </a:endParaRPr>
          </a:p>
        </p:txBody>
      </p:sp>
      <p:pic>
        <p:nvPicPr>
          <p:cNvPr id="23554" name="Picture 2" descr="&#10;"/>
          <p:cNvPicPr>
            <a:picLocks noChangeAspect="1" noChangeArrowheads="1"/>
          </p:cNvPicPr>
          <p:nvPr/>
        </p:nvPicPr>
        <p:blipFill>
          <a:blip r:embed="rId2" cstate="print"/>
          <a:srcRect/>
          <a:stretch>
            <a:fillRect/>
          </a:stretch>
        </p:blipFill>
        <p:spPr bwMode="auto">
          <a:xfrm>
            <a:off x="395536" y="1268760"/>
            <a:ext cx="5339630" cy="50800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57200"/>
            <a:ext cx="8219256" cy="739552"/>
          </a:xfrm>
        </p:spPr>
        <p:txBody>
          <a:bodyPr>
            <a:normAutofit/>
          </a:bodyPr>
          <a:lstStyle/>
          <a:p>
            <a:pPr algn="ctr"/>
            <a:r>
              <a:rPr lang="ru-RU" sz="3200" dirty="0" smtClean="0">
                <a:solidFill>
                  <a:schemeClr val="bg2">
                    <a:lumMod val="75000"/>
                  </a:schemeClr>
                </a:solidFill>
              </a:rPr>
              <a:t>МЯЧИКИ-УЗЕЛКИ</a:t>
            </a:r>
            <a:endParaRPr lang="ru-RU" sz="3200" dirty="0"/>
          </a:p>
        </p:txBody>
      </p:sp>
      <p:sp>
        <p:nvSpPr>
          <p:cNvPr id="4" name="Текст 3"/>
          <p:cNvSpPr>
            <a:spLocks noGrp="1"/>
          </p:cNvSpPr>
          <p:nvPr>
            <p:ph type="body" sz="half" idx="2"/>
          </p:nvPr>
        </p:nvSpPr>
        <p:spPr>
          <a:xfrm>
            <a:off x="827584" y="1268760"/>
            <a:ext cx="7859216" cy="1440160"/>
          </a:xfrm>
        </p:spPr>
        <p:txBody>
          <a:bodyPr>
            <a:normAutofit/>
          </a:bodyPr>
          <a:lstStyle/>
          <a:p>
            <a:pPr algn="just"/>
            <a:r>
              <a:rPr lang="ru-RU" sz="1800" dirty="0" smtClean="0">
                <a:solidFill>
                  <a:schemeClr val="bg2">
                    <a:lumMod val="75000"/>
                  </a:schemeClr>
                </a:solidFill>
              </a:rPr>
              <a:t>Подвески из узелков набивали душистыми травами, носили как бусы, подвешивали в доме, над колыбелью. Они лечения и предотвращения болезней.</a:t>
            </a:r>
            <a:endParaRPr lang="ru-RU" sz="1800" dirty="0">
              <a:solidFill>
                <a:schemeClr val="bg2">
                  <a:lumMod val="75000"/>
                </a:schemeClr>
              </a:solidFill>
            </a:endParaRPr>
          </a:p>
        </p:txBody>
      </p:sp>
      <p:pic>
        <p:nvPicPr>
          <p:cNvPr id="26628" name="Picture 4" descr="&#10;"/>
          <p:cNvPicPr>
            <a:picLocks noGrp="1" noChangeAspect="1" noChangeArrowheads="1"/>
          </p:cNvPicPr>
          <p:nvPr>
            <p:ph type="pic" idx="1"/>
          </p:nvPr>
        </p:nvPicPr>
        <p:blipFill>
          <a:blip r:embed="rId2" cstate="print"/>
          <a:srcRect t="3298" b="3298"/>
          <a:stretch>
            <a:fillRect/>
          </a:stretch>
        </p:blipFill>
        <p:spPr bwMode="auto">
          <a:xfrm>
            <a:off x="395536" y="2852936"/>
            <a:ext cx="8424936" cy="35411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260648"/>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332656"/>
            <a:ext cx="5472608" cy="720080"/>
          </a:xfrm>
        </p:spPr>
        <p:txBody>
          <a:bodyPr>
            <a:noAutofit/>
          </a:bodyPr>
          <a:lstStyle/>
          <a:p>
            <a:pPr algn="ctr"/>
            <a:r>
              <a:rPr lang="ru-RU" sz="3200" dirty="0" smtClean="0">
                <a:solidFill>
                  <a:schemeClr val="bg2">
                    <a:lumMod val="75000"/>
                  </a:schemeClr>
                </a:solidFill>
              </a:rPr>
              <a:t>МЯЧ – ПОПИНУХ</a:t>
            </a:r>
            <a:endParaRPr lang="ru-RU" sz="3200" dirty="0"/>
          </a:p>
        </p:txBody>
      </p:sp>
      <p:sp>
        <p:nvSpPr>
          <p:cNvPr id="4" name="Текст 3"/>
          <p:cNvSpPr>
            <a:spLocks noGrp="1"/>
          </p:cNvSpPr>
          <p:nvPr>
            <p:ph type="body" sz="half" idx="2"/>
          </p:nvPr>
        </p:nvSpPr>
        <p:spPr>
          <a:xfrm>
            <a:off x="5796136" y="620688"/>
            <a:ext cx="2952328" cy="5904656"/>
          </a:xfrm>
        </p:spPr>
        <p:txBody>
          <a:bodyPr>
            <a:noAutofit/>
          </a:bodyPr>
          <a:lstStyle/>
          <a:p>
            <a:pPr algn="just"/>
            <a:r>
              <a:rPr lang="ru-RU" sz="1800" dirty="0" smtClean="0">
                <a:solidFill>
                  <a:schemeClr val="bg2">
                    <a:lumMod val="75000"/>
                  </a:schemeClr>
                </a:solidFill>
              </a:rPr>
              <a:t>Мяч – </a:t>
            </a:r>
            <a:r>
              <a:rPr lang="ru-RU" sz="1800" dirty="0" err="1" smtClean="0">
                <a:solidFill>
                  <a:schemeClr val="bg2">
                    <a:lumMod val="75000"/>
                  </a:schemeClr>
                </a:solidFill>
              </a:rPr>
              <a:t>попинух</a:t>
            </a:r>
            <a:r>
              <a:rPr lang="ru-RU" sz="1800" dirty="0" smtClean="0">
                <a:solidFill>
                  <a:schemeClr val="bg2">
                    <a:lumMod val="75000"/>
                  </a:schemeClr>
                </a:solidFill>
              </a:rPr>
              <a:t>, его название произошло от слова «пнуть». Мягкий </a:t>
            </a:r>
            <a:r>
              <a:rPr lang="ru-RU" sz="1800" dirty="0" err="1" smtClean="0">
                <a:solidFill>
                  <a:schemeClr val="bg2">
                    <a:lumMod val="75000"/>
                  </a:schemeClr>
                </a:solidFill>
              </a:rPr>
              <a:t>мяч-попинуху</a:t>
            </a:r>
            <a:r>
              <a:rPr lang="ru-RU" sz="1800" dirty="0" smtClean="0">
                <a:solidFill>
                  <a:schemeClr val="bg2">
                    <a:lumMod val="75000"/>
                  </a:schemeClr>
                </a:solidFill>
              </a:rPr>
              <a:t> использовали для игры на качелях. Его бросали тому, кто качается, а тот должен был подбросить мяч пинком. Поймавший отброшенный мяч получал право садиться на качели. Иногда в мячик насыпали песок или заплетали комок глины. Такие мячики использовались для игры ногами.</a:t>
            </a:r>
            <a:endParaRPr lang="ru-RU" sz="1800" dirty="0">
              <a:solidFill>
                <a:schemeClr val="bg2">
                  <a:lumMod val="75000"/>
                </a:schemeClr>
              </a:solidFill>
            </a:endParaRPr>
          </a:p>
        </p:txBody>
      </p:sp>
      <p:pic>
        <p:nvPicPr>
          <p:cNvPr id="24578" name="Picture 2" descr="&#10;"/>
          <p:cNvPicPr>
            <a:picLocks noGrp="1" noChangeAspect="1" noChangeArrowheads="1"/>
          </p:cNvPicPr>
          <p:nvPr>
            <p:ph type="pic" idx="1"/>
          </p:nvPr>
        </p:nvPicPr>
        <p:blipFill>
          <a:blip r:embed="rId2" cstate="print"/>
          <a:srcRect l="8606" r="8606"/>
          <a:stretch>
            <a:fillRect/>
          </a:stretch>
        </p:blipFill>
        <p:spPr bwMode="auto">
          <a:xfrm>
            <a:off x="323528" y="1105272"/>
            <a:ext cx="5475925" cy="50600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6264696"/>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260648"/>
            <a:ext cx="8352928" cy="720080"/>
          </a:xfrm>
        </p:spPr>
        <p:txBody>
          <a:bodyPr>
            <a:noAutofit/>
          </a:bodyPr>
          <a:lstStyle/>
          <a:p>
            <a:pPr algn="ctr"/>
            <a:r>
              <a:rPr lang="ru-RU" sz="3200" dirty="0" smtClean="0">
                <a:solidFill>
                  <a:schemeClr val="bg2">
                    <a:lumMod val="75000"/>
                  </a:schemeClr>
                </a:solidFill>
              </a:rPr>
              <a:t>СААМСКИЙ МЯЧИК</a:t>
            </a:r>
            <a:endParaRPr lang="ru-RU" sz="3200" dirty="0"/>
          </a:p>
        </p:txBody>
      </p:sp>
      <p:sp>
        <p:nvSpPr>
          <p:cNvPr id="4" name="Текст 3"/>
          <p:cNvSpPr>
            <a:spLocks noGrp="1"/>
          </p:cNvSpPr>
          <p:nvPr>
            <p:ph type="body" sz="half" idx="2"/>
          </p:nvPr>
        </p:nvSpPr>
        <p:spPr>
          <a:xfrm>
            <a:off x="6156176" y="1052736"/>
            <a:ext cx="2592288" cy="5328592"/>
          </a:xfrm>
        </p:spPr>
        <p:txBody>
          <a:bodyPr>
            <a:noAutofit/>
          </a:bodyPr>
          <a:lstStyle/>
          <a:p>
            <a:pPr algn="just"/>
            <a:r>
              <a:rPr lang="ru-RU" sz="1800" dirty="0" smtClean="0">
                <a:solidFill>
                  <a:schemeClr val="bg2">
                    <a:lumMod val="75000"/>
                  </a:schemeClr>
                </a:solidFill>
              </a:rPr>
              <a:t>Такие мячи обереги «</a:t>
            </a:r>
            <a:r>
              <a:rPr lang="ru-RU" sz="1800" dirty="0" err="1" smtClean="0">
                <a:solidFill>
                  <a:schemeClr val="bg2">
                    <a:lumMod val="75000"/>
                  </a:schemeClr>
                </a:solidFill>
              </a:rPr>
              <a:t>тепь-тяпа</a:t>
            </a:r>
            <a:r>
              <a:rPr lang="ru-RU" sz="1800" dirty="0" smtClean="0">
                <a:solidFill>
                  <a:schemeClr val="bg2">
                    <a:lumMod val="75000"/>
                  </a:schemeClr>
                </a:solidFill>
              </a:rPr>
              <a:t>», охраняющие детей и оленей, подвешивали к колыбелям, оленьей упряжи, и к обуви. С ним проводили игры-заклинания. Для этого вставали лицом к солнцу, подбрасывали мячик высоко в небо и кричали свои пожелания. Поймаешь мяч - исполнятся заветные мечты</a:t>
            </a:r>
            <a:r>
              <a:rPr lang="ru-RU" sz="1800" dirty="0" smtClean="0"/>
              <a:t>…</a:t>
            </a:r>
            <a:endParaRPr lang="ru-RU" sz="1800" dirty="0"/>
          </a:p>
        </p:txBody>
      </p:sp>
      <p:pic>
        <p:nvPicPr>
          <p:cNvPr id="25602" name="Picture 2" descr="&#10;"/>
          <p:cNvPicPr>
            <a:picLocks noGrp="1" noChangeAspect="1" noChangeArrowheads="1"/>
          </p:cNvPicPr>
          <p:nvPr>
            <p:ph type="pic" idx="1"/>
          </p:nvPr>
        </p:nvPicPr>
        <p:blipFill>
          <a:blip r:embed="rId2" cstate="print"/>
          <a:srcRect t="10343" b="10343"/>
          <a:stretch>
            <a:fillRect/>
          </a:stretch>
        </p:blipFill>
        <p:spPr bwMode="auto">
          <a:xfrm>
            <a:off x="251520" y="1034752"/>
            <a:ext cx="5941874" cy="54905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1520" y="260648"/>
            <a:ext cx="8640960" cy="6264696"/>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652120" y="764704"/>
            <a:ext cx="3240360" cy="1368152"/>
          </a:xfrm>
        </p:spPr>
        <p:txBody>
          <a:bodyPr>
            <a:normAutofit/>
          </a:bodyPr>
          <a:lstStyle/>
          <a:p>
            <a:pPr algn="ctr"/>
            <a:r>
              <a:rPr lang="ru-RU" sz="3200" dirty="0" smtClean="0">
                <a:solidFill>
                  <a:schemeClr val="bg2">
                    <a:lumMod val="75000"/>
                  </a:schemeClr>
                </a:solidFill>
              </a:rPr>
              <a:t>МЯЧ ПОГРЕМУШКА</a:t>
            </a:r>
            <a:endParaRPr lang="ru-RU" sz="3200" dirty="0">
              <a:solidFill>
                <a:schemeClr val="bg2">
                  <a:lumMod val="75000"/>
                </a:schemeClr>
              </a:solidFill>
            </a:endParaRPr>
          </a:p>
        </p:txBody>
      </p:sp>
      <p:sp>
        <p:nvSpPr>
          <p:cNvPr id="4" name="Текст 3"/>
          <p:cNvSpPr>
            <a:spLocks noGrp="1"/>
          </p:cNvSpPr>
          <p:nvPr>
            <p:ph type="body" sz="half" idx="2"/>
          </p:nvPr>
        </p:nvSpPr>
        <p:spPr>
          <a:xfrm>
            <a:off x="5796136" y="2276872"/>
            <a:ext cx="2890664" cy="3742928"/>
          </a:xfrm>
        </p:spPr>
        <p:txBody>
          <a:bodyPr>
            <a:normAutofit/>
          </a:bodyPr>
          <a:lstStyle/>
          <a:p>
            <a:pPr algn="just"/>
            <a:r>
              <a:rPr lang="ru-RU" sz="1800" dirty="0" smtClean="0">
                <a:solidFill>
                  <a:schemeClr val="bg2">
                    <a:lumMod val="75000"/>
                  </a:schemeClr>
                </a:solidFill>
              </a:rPr>
              <a:t>Сшитый из выпуклых подушечек, набитых сухим мхом, эти мячи выглядели гранёными мозаичными шарами. А внутри гремели камушки, завернутые в бересту.</a:t>
            </a:r>
            <a:endParaRPr lang="ru-RU" sz="1800" dirty="0">
              <a:solidFill>
                <a:schemeClr val="bg2">
                  <a:lumMod val="75000"/>
                </a:schemeClr>
              </a:solidFill>
            </a:endParaRPr>
          </a:p>
        </p:txBody>
      </p:sp>
      <p:pic>
        <p:nvPicPr>
          <p:cNvPr id="28682" name="Picture 10" descr="https://ds03.infourok.ru/uploads/ex/12be/0002f8ed-06f5d5ba/hello_html_m3ad2589a.jpg"/>
          <p:cNvPicPr>
            <a:picLocks noChangeAspect="1" noChangeArrowheads="1"/>
          </p:cNvPicPr>
          <p:nvPr/>
        </p:nvPicPr>
        <p:blipFill>
          <a:blip r:embed="rId2" cstate="print"/>
          <a:srcRect/>
          <a:stretch>
            <a:fillRect/>
          </a:stretch>
        </p:blipFill>
        <p:spPr bwMode="auto">
          <a:xfrm>
            <a:off x="179512" y="764704"/>
            <a:ext cx="5816030" cy="5400600"/>
          </a:xfrm>
          <a:prstGeom prst="rect">
            <a:avLst/>
          </a:prstGeom>
          <a:noFill/>
          <a:effectLst>
            <a:softEdge rad="317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 name="Заголовок 1"/>
          <p:cNvSpPr>
            <a:spLocks noGrp="1"/>
          </p:cNvSpPr>
          <p:nvPr>
            <p:ph type="title"/>
          </p:nvPr>
        </p:nvSpPr>
        <p:spPr>
          <a:xfrm>
            <a:off x="611560" y="384108"/>
            <a:ext cx="3888432" cy="729022"/>
          </a:xfrm>
        </p:spPr>
        <p:txBody>
          <a:bodyPr>
            <a:normAutofit/>
          </a:bodyPr>
          <a:lstStyle/>
          <a:p>
            <a:r>
              <a:rPr lang="ru-RU" sz="3200" dirty="0">
                <a:solidFill>
                  <a:schemeClr val="bg1"/>
                </a:solidFill>
                <a:latin typeface="Times New Roman" panose="02020603050405020304" pitchFamily="18" charset="0"/>
                <a:cs typeface="Times New Roman" panose="02020603050405020304" pitchFamily="18" charset="0"/>
              </a:rPr>
              <a:t>ИСТОРИЯ МЯЧА</a:t>
            </a:r>
            <a:endParaRPr lang="ru-RU" sz="3200" dirty="0"/>
          </a:p>
        </p:txBody>
      </p:sp>
      <p:sp>
        <p:nvSpPr>
          <p:cNvPr id="6" name="Прямоугольник 5"/>
          <p:cNvSpPr/>
          <p:nvPr/>
        </p:nvSpPr>
        <p:spPr>
          <a:xfrm>
            <a:off x="340035" y="1252944"/>
            <a:ext cx="4375981" cy="4801314"/>
          </a:xfrm>
          <a:prstGeom prst="rect">
            <a:avLst/>
          </a:prstGeom>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История не знает ни точного места, ни времени возникновения мяча и игр с мячом. Известно лишь, что мяч возник в глубокой древности и за свою историю существования претерпел много </a:t>
            </a:r>
            <a:r>
              <a:rPr lang="ru-RU" dirty="0" smtClean="0">
                <a:solidFill>
                  <a:schemeClr val="bg1"/>
                </a:solidFill>
                <a:latin typeface="Times New Roman" panose="02020603050405020304" pitchFamily="18" charset="0"/>
                <a:cs typeface="Times New Roman" panose="02020603050405020304" pitchFamily="18" charset="0"/>
              </a:rPr>
              <a:t>изменений. </a:t>
            </a:r>
            <a:r>
              <a:rPr lang="ru-RU" dirty="0">
                <a:solidFill>
                  <a:prstClr val="black"/>
                </a:solidFill>
                <a:latin typeface="Times New Roman" panose="02020603050405020304" pitchFamily="18" charset="0"/>
                <a:cs typeface="Times New Roman" panose="02020603050405020304" pitchFamily="18" charset="0"/>
              </a:rPr>
              <a:t>Сначала его плели из травы, пальмовых листьев, изготавливали из плодов деревьев, шерсти животных, шили из шкур животных, плели из тростника, скручивали из тряпок, вырезали из дерева, шили из кожи, набивали травой, опилками и другим подобным материалом. Мяч и предметы, похожие на него, археологи находят по всему миру. Поражает разнообразие игр и упражнений с мячом у разных народов.</a:t>
            </a:r>
          </a:p>
          <a:p>
            <a:pPr algn="just"/>
            <a:endParaRPr lang="ru-RU" dirty="0"/>
          </a:p>
        </p:txBody>
      </p:sp>
      <p:pic>
        <p:nvPicPr>
          <p:cNvPr id="7" name="Рисунок 6"/>
          <p:cNvPicPr>
            <a:picLocks noChangeAspect="1"/>
          </p:cNvPicPr>
          <p:nvPr/>
        </p:nvPicPr>
        <p:blipFill>
          <a:blip r:embed="rId2" cstate="print"/>
          <a:stretch>
            <a:fillRect/>
          </a:stretch>
        </p:blipFill>
        <p:spPr>
          <a:xfrm>
            <a:off x="4716016" y="548680"/>
            <a:ext cx="3939683" cy="3096344"/>
          </a:xfrm>
          <a:prstGeom prst="rect">
            <a:avLst/>
          </a:prstGeom>
          <a:effectLst>
            <a:softEdge rad="63500"/>
          </a:effectLst>
        </p:spPr>
      </p:pic>
      <p:pic>
        <p:nvPicPr>
          <p:cNvPr id="9" name="Рисунок 8"/>
          <p:cNvPicPr>
            <a:picLocks noChangeAspect="1"/>
          </p:cNvPicPr>
          <p:nvPr/>
        </p:nvPicPr>
        <p:blipFill>
          <a:blip r:embed="rId3" cstate="print"/>
          <a:stretch>
            <a:fillRect/>
          </a:stretch>
        </p:blipFill>
        <p:spPr>
          <a:xfrm>
            <a:off x="5567333" y="3789040"/>
            <a:ext cx="2482276" cy="2618801"/>
          </a:xfrm>
          <a:prstGeom prst="rect">
            <a:avLst/>
          </a:prstGeom>
          <a:effectLst>
            <a:softEdge rad="63500"/>
          </a:effectLst>
        </p:spPr>
      </p:pic>
    </p:spTree>
    <p:extLst>
      <p:ext uri="{BB962C8B-B14F-4D97-AF65-F5344CB8AC3E}">
        <p14:creationId xmlns:p14="http://schemas.microsoft.com/office/powerpoint/2010/main" xmlns="" val="13514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260648"/>
            <a:ext cx="8640960" cy="6336704"/>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4187062" y="260648"/>
            <a:ext cx="4705418" cy="720080"/>
          </a:xfrm>
        </p:spPr>
        <p:txBody>
          <a:bodyPr>
            <a:noAutofit/>
          </a:bodyPr>
          <a:lstStyle/>
          <a:p>
            <a:pPr algn="ctr"/>
            <a:r>
              <a:rPr lang="ru-RU" sz="3200" b="1" dirty="0" smtClean="0">
                <a:solidFill>
                  <a:schemeClr val="bg2">
                    <a:lumMod val="75000"/>
                  </a:schemeClr>
                </a:solidFill>
              </a:rPr>
              <a:t>МЯЧ  ИЗ  КАМНЯ</a:t>
            </a:r>
            <a:endParaRPr lang="ru-RU" sz="3200" b="1" dirty="0">
              <a:solidFill>
                <a:schemeClr val="bg2">
                  <a:lumMod val="75000"/>
                </a:schemeClr>
              </a:solidFill>
            </a:endParaRPr>
          </a:p>
        </p:txBody>
      </p:sp>
      <p:sp>
        <p:nvSpPr>
          <p:cNvPr id="8" name="Текст 7"/>
          <p:cNvSpPr>
            <a:spLocks noGrp="1"/>
          </p:cNvSpPr>
          <p:nvPr>
            <p:ph type="body" sz="half" idx="2"/>
          </p:nvPr>
        </p:nvSpPr>
        <p:spPr>
          <a:xfrm>
            <a:off x="4331079" y="1124744"/>
            <a:ext cx="4355721" cy="5282521"/>
          </a:xfrm>
        </p:spPr>
        <p:txBody>
          <a:bodyPr>
            <a:noAutofit/>
          </a:bodyPr>
          <a:lstStyle/>
          <a:p>
            <a:pPr algn="just">
              <a:lnSpc>
                <a:spcPct val="100000"/>
              </a:lnSpc>
              <a:spcBef>
                <a:spcPts val="0"/>
              </a:spcBef>
              <a:spcAft>
                <a:spcPts val="0"/>
              </a:spcAft>
            </a:pPr>
            <a:r>
              <a:rPr lang="ru-RU" sz="1800" dirty="0">
                <a:solidFill>
                  <a:schemeClr val="bg1"/>
                </a:solidFill>
                <a:latin typeface="Times New Roman" panose="02020603050405020304" pitchFamily="18" charset="0"/>
                <a:cs typeface="Times New Roman" panose="02020603050405020304" pitchFamily="18" charset="0"/>
              </a:rPr>
              <a:t>Ш</a:t>
            </a:r>
            <a:r>
              <a:rPr lang="ru-RU" sz="1800" dirty="0" smtClean="0">
                <a:solidFill>
                  <a:schemeClr val="bg1"/>
                </a:solidFill>
                <a:latin typeface="Times New Roman" panose="02020603050405020304" pitchFamily="18" charset="0"/>
                <a:cs typeface="Times New Roman" panose="02020603050405020304" pitchFamily="18" charset="0"/>
              </a:rPr>
              <a:t>ары из камней еще называют «Мячи богов». </a:t>
            </a:r>
            <a:r>
              <a:rPr lang="ru-RU" sz="1800" dirty="0">
                <a:solidFill>
                  <a:schemeClr val="bg1"/>
                </a:solidFill>
                <a:latin typeface="Times New Roman" panose="02020603050405020304" pitchFamily="18" charset="0"/>
                <a:cs typeface="Times New Roman" panose="02020603050405020304" pitchFamily="18" charset="0"/>
              </a:rPr>
              <a:t>Самые большие </a:t>
            </a:r>
            <a:r>
              <a:rPr lang="ru-RU" sz="1800" dirty="0" smtClean="0">
                <a:solidFill>
                  <a:schemeClr val="bg1"/>
                </a:solidFill>
                <a:latin typeface="Times New Roman" panose="02020603050405020304" pitchFamily="18" charset="0"/>
                <a:cs typeface="Times New Roman" panose="02020603050405020304" pitchFamily="18" charset="0"/>
              </a:rPr>
              <a:t>достигают </a:t>
            </a:r>
            <a:r>
              <a:rPr lang="ru-RU" sz="1800" dirty="0">
                <a:solidFill>
                  <a:schemeClr val="bg1"/>
                </a:solidFill>
                <a:latin typeface="Times New Roman" panose="02020603050405020304" pitchFamily="18" charset="0"/>
                <a:cs typeface="Times New Roman" panose="02020603050405020304" pitchFamily="18" charset="0"/>
              </a:rPr>
              <a:t>трёх </a:t>
            </a:r>
            <a:r>
              <a:rPr lang="ru-RU" sz="1800" dirty="0" smtClean="0">
                <a:solidFill>
                  <a:schemeClr val="bg1"/>
                </a:solidFill>
                <a:latin typeface="Times New Roman" panose="02020603050405020304" pitchFamily="18" charset="0"/>
                <a:cs typeface="Times New Roman" panose="02020603050405020304" pitchFamily="18" charset="0"/>
              </a:rPr>
              <a:t>метров </a:t>
            </a:r>
            <a:r>
              <a:rPr lang="ru-RU" sz="1800" dirty="0">
                <a:solidFill>
                  <a:schemeClr val="bg1"/>
                </a:solidFill>
                <a:latin typeface="Times New Roman" panose="02020603050405020304" pitchFamily="18" charset="0"/>
                <a:cs typeface="Times New Roman" panose="02020603050405020304" pitchFamily="18" charset="0"/>
              </a:rPr>
              <a:t>в диаметре и </a:t>
            </a:r>
            <a:r>
              <a:rPr lang="ru-RU" sz="1800" dirty="0" smtClean="0">
                <a:solidFill>
                  <a:schemeClr val="bg1"/>
                </a:solidFill>
                <a:latin typeface="Times New Roman" panose="02020603050405020304" pitchFamily="18" charset="0"/>
                <a:cs typeface="Times New Roman" panose="02020603050405020304" pitchFamily="18" charset="0"/>
              </a:rPr>
              <a:t>вес </a:t>
            </a:r>
            <a:r>
              <a:rPr lang="ru-RU" sz="1800" dirty="0">
                <a:solidFill>
                  <a:schemeClr val="bg1"/>
                </a:solidFill>
                <a:latin typeface="Times New Roman" panose="02020603050405020304" pitchFamily="18" charset="0"/>
                <a:cs typeface="Times New Roman" panose="02020603050405020304" pitchFamily="18" charset="0"/>
              </a:rPr>
              <a:t>около 16 тонн</a:t>
            </a:r>
            <a:r>
              <a:rPr lang="ru-RU" sz="1800" dirty="0" smtClean="0">
                <a:solidFill>
                  <a:schemeClr val="bg1"/>
                </a:solidFill>
                <a:latin typeface="Times New Roman" panose="02020603050405020304" pitchFamily="18" charset="0"/>
                <a:cs typeface="Times New Roman" panose="02020603050405020304" pitchFamily="18" charset="0"/>
              </a:rPr>
              <a:t>. Ученые находят подобие каменных шаров по всему миру. </a:t>
            </a:r>
          </a:p>
          <a:p>
            <a:pPr algn="just">
              <a:lnSpc>
                <a:spcPct val="100000"/>
              </a:lnSpc>
              <a:spcBef>
                <a:spcPts val="0"/>
              </a:spcBef>
              <a:spcAft>
                <a:spcPts val="0"/>
              </a:spcAft>
            </a:pPr>
            <a:r>
              <a:rPr lang="ru-RU" sz="1800" dirty="0" smtClean="0">
                <a:solidFill>
                  <a:schemeClr val="bg1"/>
                </a:solidFill>
                <a:latin typeface="Times New Roman" panose="02020603050405020304" pitchFamily="18" charset="0"/>
                <a:cs typeface="Times New Roman" panose="02020603050405020304" pitchFamily="18" charset="0"/>
              </a:rPr>
              <a:t>Считается что «создателем» шаров являются природные воздействия таких факторов, как вода, ветер и дождь, которые отмывали изо дня в день пепел и почву</a:t>
            </a:r>
            <a:r>
              <a:rPr lang="ru-RU" sz="1800" dirty="0" smtClean="0">
                <a:solidFill>
                  <a:prstClr val="black"/>
                </a:solidFill>
                <a:latin typeface="Times New Roman" panose="02020603050405020304" pitchFamily="18" charset="0"/>
                <a:cs typeface="Times New Roman" panose="02020603050405020304" pitchFamily="18" charset="0"/>
              </a:rPr>
              <a:t>.</a:t>
            </a:r>
            <a:endParaRPr lang="ru-RU" sz="1800" dirty="0" smtClean="0">
              <a:solidFill>
                <a:schemeClr val="bg1"/>
              </a:solidFill>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ru-RU" sz="1800" dirty="0" smtClean="0">
                <a:solidFill>
                  <a:schemeClr val="bg1"/>
                </a:solidFill>
                <a:latin typeface="Times New Roman" panose="02020603050405020304" pitchFamily="18" charset="0"/>
                <a:cs typeface="Times New Roman" panose="02020603050405020304" pitchFamily="18" charset="0"/>
              </a:rPr>
              <a:t>Как </a:t>
            </a:r>
            <a:r>
              <a:rPr lang="ru-RU" sz="1800" dirty="0">
                <a:solidFill>
                  <a:schemeClr val="bg1"/>
                </a:solidFill>
                <a:latin typeface="Times New Roman" panose="02020603050405020304" pitchFamily="18" charset="0"/>
                <a:cs typeface="Times New Roman" panose="02020603050405020304" pitchFamily="18" charset="0"/>
              </a:rPr>
              <a:t>бы убедительно ни звучали эти предположения, окончательной разгадки феномена по сей день нет. </a:t>
            </a:r>
            <a:r>
              <a:rPr lang="ru-RU" sz="1800" dirty="0" smtClean="0">
                <a:solidFill>
                  <a:schemeClr val="bg1"/>
                </a:solidFill>
                <a:latin typeface="Times New Roman" panose="02020603050405020304" pitchFamily="18" charset="0"/>
                <a:cs typeface="Times New Roman" panose="02020603050405020304" pitchFamily="18" charset="0"/>
              </a:rPr>
              <a:t>И </a:t>
            </a:r>
            <a:r>
              <a:rPr lang="ru-RU" sz="1800" dirty="0">
                <a:solidFill>
                  <a:schemeClr val="bg1"/>
                </a:solidFill>
                <a:latin typeface="Times New Roman" panose="02020603050405020304" pitchFamily="18" charset="0"/>
                <a:cs typeface="Times New Roman" panose="02020603050405020304" pitchFamily="18" charset="0"/>
              </a:rPr>
              <a:t>хотя существенная часть таких шаров, похоже, действительно имеет сугубо естественное происхождение</a:t>
            </a:r>
            <a:r>
              <a:rPr lang="ru-RU" sz="1800" dirty="0" smtClean="0">
                <a:solidFill>
                  <a:schemeClr val="bg1"/>
                </a:solidFill>
                <a:latin typeface="Times New Roman" panose="02020603050405020304" pitchFamily="18" charset="0"/>
                <a:cs typeface="Times New Roman" panose="02020603050405020304" pitchFamily="18" charset="0"/>
              </a:rPr>
              <a:t>, но </a:t>
            </a:r>
            <a:r>
              <a:rPr lang="ru-RU" sz="1800" dirty="0">
                <a:solidFill>
                  <a:schemeClr val="bg1"/>
                </a:solidFill>
                <a:latin typeface="Times New Roman" panose="02020603050405020304" pitchFamily="18" charset="0"/>
                <a:cs typeface="Times New Roman" panose="02020603050405020304" pitchFamily="18" charset="0"/>
              </a:rPr>
              <a:t>некоторые экземпляры, </a:t>
            </a:r>
            <a:r>
              <a:rPr lang="ru-RU" sz="1800" dirty="0" smtClean="0">
                <a:solidFill>
                  <a:schemeClr val="bg1"/>
                </a:solidFill>
                <a:latin typeface="Times New Roman" panose="02020603050405020304" pitchFamily="18" charset="0"/>
                <a:cs typeface="Times New Roman" panose="02020603050405020304" pitchFamily="18" charset="0"/>
              </a:rPr>
              <a:t>имеют </a:t>
            </a:r>
            <a:r>
              <a:rPr lang="ru-RU" sz="1800" dirty="0">
                <a:solidFill>
                  <a:schemeClr val="bg1"/>
                </a:solidFill>
                <a:latin typeface="Times New Roman" panose="02020603050405020304" pitchFamily="18" charset="0"/>
                <a:cs typeface="Times New Roman" panose="02020603050405020304" pitchFamily="18" charset="0"/>
              </a:rPr>
              <a:t>явные следы выравнивания и шлифовки</a:t>
            </a:r>
            <a:r>
              <a:rPr lang="ru-RU" sz="1800" dirty="0" smtClean="0">
                <a:solidFill>
                  <a:schemeClr val="bg1"/>
                </a:solidFill>
                <a:latin typeface="Times New Roman" panose="02020603050405020304" pitchFamily="18" charset="0"/>
                <a:cs typeface="Times New Roman" panose="02020603050405020304" pitchFamily="18" charset="0"/>
              </a:rPr>
              <a:t>.</a:t>
            </a:r>
            <a:endParaRPr lang="ru-RU" sz="1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s://img-fotki.yandex.ru/get/6514/137106206.207/0_a1368_37856c97_X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76672"/>
            <a:ext cx="3966075" cy="596302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712968"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528" y="260649"/>
            <a:ext cx="5256584" cy="720079"/>
          </a:xfrm>
        </p:spPr>
        <p:txBody>
          <a:bodyPr>
            <a:normAutofit/>
          </a:bodyPr>
          <a:lstStyle/>
          <a:p>
            <a:pPr algn="ctr"/>
            <a:r>
              <a:rPr lang="ru-RU" sz="3200" dirty="0" smtClean="0">
                <a:solidFill>
                  <a:schemeClr val="bg1"/>
                </a:solidFill>
              </a:rPr>
              <a:t>КАУЧУКОВЫЙ МЯЧ</a:t>
            </a:r>
            <a:endParaRPr lang="ru-RU" sz="3200" dirty="0">
              <a:solidFill>
                <a:schemeClr val="bg1"/>
              </a:solidFill>
            </a:endParaRPr>
          </a:p>
        </p:txBody>
      </p:sp>
      <p:sp>
        <p:nvSpPr>
          <p:cNvPr id="4" name="Текст 3"/>
          <p:cNvSpPr>
            <a:spLocks noGrp="1"/>
          </p:cNvSpPr>
          <p:nvPr>
            <p:ph type="body" sz="half" idx="2"/>
          </p:nvPr>
        </p:nvSpPr>
        <p:spPr>
          <a:xfrm>
            <a:off x="5372432" y="404664"/>
            <a:ext cx="3448040" cy="5615136"/>
          </a:xfrm>
        </p:spPr>
        <p:txBody>
          <a:bodyPr>
            <a:normAutofit/>
          </a:bodyPr>
          <a:lstStyle/>
          <a:p>
            <a:pPr algn="just"/>
            <a:r>
              <a:rPr lang="ru-RU" sz="1800" dirty="0" smtClean="0">
                <a:solidFill>
                  <a:schemeClr val="bg1"/>
                </a:solidFill>
              </a:rPr>
              <a:t>Мяч из резины «прискакал» в Европу из Центральной Америки. Местные индейцы делали его из смолы, которую добывали из разрезов коры деревьев и называли «</a:t>
            </a:r>
            <a:r>
              <a:rPr lang="ru-RU" sz="1800" dirty="0" err="1" smtClean="0">
                <a:solidFill>
                  <a:schemeClr val="bg1"/>
                </a:solidFill>
              </a:rPr>
              <a:t>коучу</a:t>
            </a:r>
            <a:r>
              <a:rPr lang="ru-RU" sz="1800" dirty="0" smtClean="0">
                <a:solidFill>
                  <a:schemeClr val="bg1"/>
                </a:solidFill>
              </a:rPr>
              <a:t>» (от слова «</a:t>
            </a:r>
            <a:r>
              <a:rPr lang="ru-RU" sz="1800" dirty="0" err="1" smtClean="0">
                <a:solidFill>
                  <a:schemeClr val="bg1"/>
                </a:solidFill>
              </a:rPr>
              <a:t>каа</a:t>
            </a:r>
            <a:r>
              <a:rPr lang="ru-RU" sz="1800" dirty="0" smtClean="0">
                <a:solidFill>
                  <a:schemeClr val="bg1"/>
                </a:solidFill>
              </a:rPr>
              <a:t>» – дерево и «о-чу» – «плакать»). Нам эта смола известна под названием «каучук».</a:t>
            </a:r>
            <a:endParaRPr lang="ru-RU" sz="1800" dirty="0">
              <a:solidFill>
                <a:schemeClr val="bg1"/>
              </a:solidFill>
            </a:endParaRPr>
          </a:p>
        </p:txBody>
      </p:sp>
      <p:pic>
        <p:nvPicPr>
          <p:cNvPr id="1026" name="Picture 2" descr="http://900igr.net/up/datai/125451/0023-010-.jpg"/>
          <p:cNvPicPr>
            <a:picLocks noGrp="1" noChangeAspect="1" noChangeArrowheads="1"/>
          </p:cNvPicPr>
          <p:nvPr>
            <p:ph type="pic" idx="1"/>
          </p:nvPr>
        </p:nvPicPr>
        <p:blipFill>
          <a:blip r:embed="rId2" cstate="print"/>
          <a:srcRect l="3587" r="3587"/>
          <a:stretch>
            <a:fillRect/>
          </a:stretch>
        </p:blipFill>
        <p:spPr bwMode="auto">
          <a:xfrm>
            <a:off x="323527" y="836712"/>
            <a:ext cx="4971890" cy="4594278"/>
          </a:xfrm>
          <a:prstGeom prst="rect">
            <a:avLst/>
          </a:prstGeom>
          <a:noFill/>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8045" y="4221088"/>
            <a:ext cx="3644435" cy="2332438"/>
          </a:xfrm>
          <a:prstGeom prst="rect">
            <a:avLst/>
          </a:prstGeom>
          <a:effectLst>
            <a:softEdge rad="127000"/>
          </a:effectLst>
        </p:spPr>
      </p:pic>
      <p:sp>
        <p:nvSpPr>
          <p:cNvPr id="7" name="Прямоугольник 6"/>
          <p:cNvSpPr/>
          <p:nvPr/>
        </p:nvSpPr>
        <p:spPr>
          <a:xfrm>
            <a:off x="532686" y="5669488"/>
            <a:ext cx="4839746" cy="646331"/>
          </a:xfrm>
          <a:prstGeom prst="rect">
            <a:avLst/>
          </a:prstGeom>
        </p:spPr>
        <p:txBody>
          <a:bodyPr wrap="square">
            <a:spAutoFit/>
          </a:bodyPr>
          <a:lstStyle/>
          <a:p>
            <a:r>
              <a:rPr lang="ru-RU" dirty="0" smtClean="0">
                <a:solidFill>
                  <a:schemeClr val="bg1"/>
                </a:solidFill>
              </a:rPr>
              <a:t>Участники экспедиции Колумба видели у индейцев мяч, который скакал как живой </a:t>
            </a:r>
            <a:endParaRPr lang="ru-RU"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712968"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esoreiter.ru/news/0318/pic-14-03-2018-1233083.jpg"/>
          <p:cNvPicPr>
            <a:picLocks noGrp="1" noChangeAspect="1" noChangeArrowheads="1"/>
          </p:cNvPicPr>
          <p:nvPr>
            <p:ph type="pic" idx="1"/>
          </p:nvPr>
        </p:nvPicPr>
        <p:blipFill>
          <a:blip r:embed="rId2" cstate="print"/>
          <a:srcRect t="465" b="465"/>
          <a:stretch>
            <a:fillRect/>
          </a:stretch>
        </p:blipFill>
        <p:spPr bwMode="auto">
          <a:xfrm>
            <a:off x="251520" y="1124744"/>
            <a:ext cx="5844484" cy="5400600"/>
          </a:xfrm>
          <a:prstGeom prst="rect">
            <a:avLst/>
          </a:prstGeom>
          <a:noFill/>
        </p:spPr>
      </p:pic>
      <p:sp>
        <p:nvSpPr>
          <p:cNvPr id="2" name="Заголовок 1"/>
          <p:cNvSpPr>
            <a:spLocks noGrp="1"/>
          </p:cNvSpPr>
          <p:nvPr>
            <p:ph type="title"/>
          </p:nvPr>
        </p:nvSpPr>
        <p:spPr>
          <a:xfrm>
            <a:off x="971600" y="457200"/>
            <a:ext cx="7848872" cy="595536"/>
          </a:xfrm>
        </p:spPr>
        <p:txBody>
          <a:bodyPr>
            <a:noAutofit/>
          </a:bodyPr>
          <a:lstStyle/>
          <a:p>
            <a:pPr algn="ctr"/>
            <a:r>
              <a:rPr lang="ru-RU" sz="3200" dirty="0" smtClean="0">
                <a:solidFill>
                  <a:schemeClr val="bg2">
                    <a:lumMod val="75000"/>
                  </a:schemeClr>
                </a:solidFill>
              </a:rPr>
              <a:t>МЯЧ ИЗ СВИНОГО ПУЗЫРЯ</a:t>
            </a:r>
            <a:endParaRPr lang="ru-RU" sz="3200" dirty="0">
              <a:solidFill>
                <a:schemeClr val="bg2">
                  <a:lumMod val="75000"/>
                </a:schemeClr>
              </a:solidFill>
            </a:endParaRPr>
          </a:p>
        </p:txBody>
      </p:sp>
      <p:sp>
        <p:nvSpPr>
          <p:cNvPr id="4" name="Текст 3"/>
          <p:cNvSpPr>
            <a:spLocks noGrp="1"/>
          </p:cNvSpPr>
          <p:nvPr>
            <p:ph type="body" sz="half" idx="2"/>
          </p:nvPr>
        </p:nvSpPr>
        <p:spPr>
          <a:xfrm>
            <a:off x="6156176" y="1052736"/>
            <a:ext cx="2664296" cy="4967064"/>
          </a:xfrm>
        </p:spPr>
        <p:txBody>
          <a:bodyPr/>
          <a:lstStyle/>
          <a:p>
            <a:pPr algn="just"/>
            <a:r>
              <a:rPr lang="ru-RU" sz="1800" dirty="0" smtClean="0">
                <a:solidFill>
                  <a:schemeClr val="bg2">
                    <a:lumMod val="75000"/>
                  </a:schemeClr>
                </a:solidFill>
              </a:rPr>
              <a:t>Самый древний мяч, набитый сухой травой, которому около 500 лет. Он найден в шотландском средневековом замке. Использовался для игры в футбол и волейбол. Эта уникальная вещь была найдена на крыши замка.</a:t>
            </a:r>
          </a:p>
          <a:p>
            <a:pPr algn="just"/>
            <a:endParaRPr lang="ru-RU" sz="1800" dirty="0" smtClean="0">
              <a:solidFill>
                <a:schemeClr val="bg2">
                  <a:lumMod val="75000"/>
                </a:schemeClr>
              </a:solidFill>
            </a:endParaRPr>
          </a:p>
          <a:p>
            <a:pPr algn="just"/>
            <a:endParaRPr lang="ru-RU" dirty="0" smtClean="0">
              <a:solidFill>
                <a:schemeClr val="bg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712968"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0" y="457200"/>
            <a:ext cx="4114800" cy="811560"/>
          </a:xfrm>
        </p:spPr>
        <p:txBody>
          <a:bodyPr>
            <a:noAutofit/>
          </a:bodyPr>
          <a:lstStyle/>
          <a:p>
            <a:pPr algn="ctr"/>
            <a:r>
              <a:rPr lang="ru-RU" sz="3200" dirty="0" smtClean="0">
                <a:solidFill>
                  <a:schemeClr val="bg2">
                    <a:lumMod val="75000"/>
                  </a:schemeClr>
                </a:solidFill>
              </a:rPr>
              <a:t>МЯЧИ  ТЕМАРИ</a:t>
            </a:r>
            <a:endParaRPr lang="ru-RU" sz="3200" dirty="0">
              <a:solidFill>
                <a:schemeClr val="bg2">
                  <a:lumMod val="75000"/>
                </a:schemeClr>
              </a:solidFill>
            </a:endParaRPr>
          </a:p>
        </p:txBody>
      </p:sp>
      <p:sp>
        <p:nvSpPr>
          <p:cNvPr id="4" name="Текст 3"/>
          <p:cNvSpPr>
            <a:spLocks noGrp="1"/>
          </p:cNvSpPr>
          <p:nvPr>
            <p:ph type="body" sz="half" idx="2"/>
          </p:nvPr>
        </p:nvSpPr>
        <p:spPr>
          <a:xfrm>
            <a:off x="4572000" y="1600200"/>
            <a:ext cx="4248472" cy="4419600"/>
          </a:xfrm>
        </p:spPr>
        <p:txBody>
          <a:bodyPr>
            <a:noAutofit/>
          </a:bodyPr>
          <a:lstStyle/>
          <a:p>
            <a:pPr algn="just"/>
            <a:r>
              <a:rPr lang="ru-RU" sz="1800" dirty="0" smtClean="0">
                <a:solidFill>
                  <a:schemeClr val="bg2">
                    <a:lumMod val="75000"/>
                  </a:schemeClr>
                </a:solidFill>
              </a:rPr>
              <a:t>Сделанные из дерева и обшитые нитью. Называют его еще «Мяч принцессы» . Его  перебрасывали из рук в руки. </a:t>
            </a:r>
            <a:r>
              <a:rPr lang="ru-RU" sz="1800" dirty="0" err="1" smtClean="0">
                <a:solidFill>
                  <a:schemeClr val="bg2">
                    <a:lumMod val="75000"/>
                  </a:schemeClr>
                </a:solidFill>
              </a:rPr>
              <a:t>Темари</a:t>
            </a:r>
            <a:r>
              <a:rPr lang="ru-RU" sz="1800" dirty="0" smtClean="0">
                <a:solidFill>
                  <a:schemeClr val="bg2">
                    <a:lumMod val="75000"/>
                  </a:schemeClr>
                </a:solidFill>
              </a:rPr>
              <a:t> это игра аристократов и играли в нее девочки из богатых семей.</a:t>
            </a:r>
          </a:p>
        </p:txBody>
      </p:sp>
      <p:pic>
        <p:nvPicPr>
          <p:cNvPr id="7172" name="Picture 4" descr="https://b1.culture.ru/c/757033.jpg"/>
          <p:cNvPicPr>
            <a:picLocks noChangeAspect="1" noChangeArrowheads="1"/>
          </p:cNvPicPr>
          <p:nvPr/>
        </p:nvPicPr>
        <p:blipFill>
          <a:blip r:embed="rId2" cstate="print"/>
          <a:srcRect/>
          <a:stretch>
            <a:fillRect/>
          </a:stretch>
        </p:blipFill>
        <p:spPr bwMode="auto">
          <a:xfrm rot="16200000">
            <a:off x="-612576" y="1412776"/>
            <a:ext cx="6048672" cy="4032448"/>
          </a:xfrm>
          <a:prstGeom prst="rect">
            <a:avLst/>
          </a:prstGeom>
          <a:noFill/>
          <a:effectLst>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a:picLocks noChangeAspect="1"/>
          </p:cNvPicPr>
          <p:nvPr/>
        </p:nvPicPr>
        <p:blipFill>
          <a:blip r:embed="rId2" cstate="print"/>
          <a:stretch>
            <a:fillRect/>
          </a:stretch>
        </p:blipFill>
        <p:spPr>
          <a:xfrm>
            <a:off x="457199" y="530468"/>
            <a:ext cx="4906889" cy="5990086"/>
          </a:xfrm>
          <a:prstGeom prst="rect">
            <a:avLst/>
          </a:prstGeom>
        </p:spPr>
      </p:pic>
      <p:sp>
        <p:nvSpPr>
          <p:cNvPr id="2" name="Заголовок 1"/>
          <p:cNvSpPr>
            <a:spLocks noGrp="1"/>
          </p:cNvSpPr>
          <p:nvPr>
            <p:ph type="title"/>
          </p:nvPr>
        </p:nvSpPr>
        <p:spPr>
          <a:xfrm>
            <a:off x="3923928" y="404664"/>
            <a:ext cx="4968552" cy="648072"/>
          </a:xfrm>
        </p:spPr>
        <p:txBody>
          <a:bodyPr>
            <a:noAutofit/>
          </a:bodyPr>
          <a:lstStyle/>
          <a:p>
            <a:pPr algn="ctr"/>
            <a:r>
              <a:rPr lang="ru-RU" sz="3200" b="1" dirty="0" smtClean="0">
                <a:solidFill>
                  <a:schemeClr val="bg2">
                    <a:lumMod val="75000"/>
                  </a:schemeClr>
                </a:solidFill>
              </a:rPr>
              <a:t>ДЕРЕВЯННЫЕ</a:t>
            </a:r>
            <a:r>
              <a:rPr lang="ru-RU" sz="4200" b="1" dirty="0" smtClean="0">
                <a:solidFill>
                  <a:schemeClr val="bg2">
                    <a:lumMod val="75000"/>
                  </a:schemeClr>
                </a:solidFill>
              </a:rPr>
              <a:t> </a:t>
            </a:r>
            <a:r>
              <a:rPr lang="ru-RU" sz="3200" b="1" dirty="0" smtClean="0">
                <a:solidFill>
                  <a:schemeClr val="bg2">
                    <a:lumMod val="75000"/>
                  </a:schemeClr>
                </a:solidFill>
              </a:rPr>
              <a:t> МЯЧИ</a:t>
            </a:r>
            <a:endParaRPr lang="ru-RU" sz="3200" b="1" dirty="0">
              <a:solidFill>
                <a:schemeClr val="bg2">
                  <a:lumMod val="75000"/>
                </a:schemeClr>
              </a:solidFill>
            </a:endParaRPr>
          </a:p>
        </p:txBody>
      </p:sp>
      <p:sp>
        <p:nvSpPr>
          <p:cNvPr id="7" name="Текст 6"/>
          <p:cNvSpPr>
            <a:spLocks noGrp="1"/>
          </p:cNvSpPr>
          <p:nvPr>
            <p:ph type="body" sz="half" idx="2"/>
          </p:nvPr>
        </p:nvSpPr>
        <p:spPr>
          <a:xfrm>
            <a:off x="5364088" y="1052736"/>
            <a:ext cx="3322712" cy="3240360"/>
          </a:xfrm>
        </p:spPr>
        <p:txBody>
          <a:bodyPr>
            <a:normAutofit/>
          </a:bodyPr>
          <a:lstStyle/>
          <a:p>
            <a:pPr algn="just"/>
            <a:r>
              <a:rPr lang="ru-RU" dirty="0" smtClean="0">
                <a:solidFill>
                  <a:schemeClr val="bg2">
                    <a:lumMod val="75000"/>
                  </a:schemeClr>
                </a:solidFill>
              </a:rPr>
              <a:t>Забавы с мячом были не просто играми, они часто связывались с религиозными     обрядами.</a:t>
            </a:r>
            <a:r>
              <a:rPr lang="ru-RU" dirty="0" smtClean="0"/>
              <a:t/>
            </a:r>
            <a:br>
              <a:rPr lang="ru-RU" dirty="0" smtClean="0"/>
            </a:br>
            <a:r>
              <a:rPr lang="ru-RU" dirty="0" smtClean="0">
                <a:solidFill>
                  <a:schemeClr val="bg2">
                    <a:lumMod val="75000"/>
                  </a:schemeClr>
                </a:solidFill>
              </a:rPr>
              <a:t>В египетском «футболе» каждая из двух команд играла на стороне своих богов. И победы одерживали не ради собственной славы, а во имя богов. Мяч у них был из дерева, а загоняли его в ворота изогнутыми палками. </a:t>
            </a:r>
            <a:endParaRPr lang="ru-RU" dirty="0">
              <a:solidFill>
                <a:schemeClr val="bg2">
                  <a:lumMod val="75000"/>
                </a:schemeClr>
              </a:solidFill>
            </a:endParaRPr>
          </a:p>
        </p:txBody>
      </p:sp>
      <p:pic>
        <p:nvPicPr>
          <p:cNvPr id="1026" name="Picture 2" descr="https://cdn1.sportngin.com/attachments/photo/6739/4497/Tomb_image_of_field_hockey_large.jpe"/>
          <p:cNvPicPr>
            <a:picLocks noChangeAspect="1" noChangeArrowheads="1"/>
          </p:cNvPicPr>
          <p:nvPr/>
        </p:nvPicPr>
        <p:blipFill>
          <a:blip r:embed="rId3" cstate="print"/>
          <a:srcRect/>
          <a:stretch>
            <a:fillRect/>
          </a:stretch>
        </p:blipFill>
        <p:spPr bwMode="auto">
          <a:xfrm>
            <a:off x="5355655" y="4293096"/>
            <a:ext cx="3392809" cy="2160265"/>
          </a:xfrm>
          <a:prstGeom prst="rect">
            <a:avLst/>
          </a:prstGeom>
          <a:noFill/>
        </p:spPr>
      </p:pic>
    </p:spTree>
    <p:extLst>
      <p:ext uri="{BB962C8B-B14F-4D97-AF65-F5344CB8AC3E}">
        <p14:creationId xmlns:p14="http://schemas.microsoft.com/office/powerpoint/2010/main" xmlns="" val="4030069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23703"/>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404664"/>
            <a:ext cx="8003232" cy="576064"/>
          </a:xfrm>
        </p:spPr>
        <p:txBody>
          <a:bodyPr>
            <a:noAutofit/>
          </a:bodyPr>
          <a:lstStyle/>
          <a:p>
            <a:pPr algn="ctr"/>
            <a:r>
              <a:rPr lang="ru-RU" sz="3200" dirty="0" smtClean="0">
                <a:solidFill>
                  <a:schemeClr val="bg2">
                    <a:lumMod val="75000"/>
                  </a:schemeClr>
                </a:solidFill>
              </a:rPr>
              <a:t>ТРАДИЦИОННЫЕ РУССКИЕ МЯЧИ</a:t>
            </a:r>
            <a:endParaRPr lang="ru-RU" sz="3200" dirty="0">
              <a:solidFill>
                <a:schemeClr val="bg2">
                  <a:lumMod val="75000"/>
                </a:schemeClr>
              </a:solidFill>
            </a:endParaRPr>
          </a:p>
        </p:txBody>
      </p:sp>
      <p:sp>
        <p:nvSpPr>
          <p:cNvPr id="4" name="Текст 3"/>
          <p:cNvSpPr>
            <a:spLocks noGrp="1"/>
          </p:cNvSpPr>
          <p:nvPr>
            <p:ph type="body" sz="half" idx="2"/>
          </p:nvPr>
        </p:nvSpPr>
        <p:spPr>
          <a:xfrm>
            <a:off x="539552" y="908720"/>
            <a:ext cx="8208912" cy="5688632"/>
          </a:xfrm>
        </p:spPr>
        <p:txBody>
          <a:bodyPr>
            <a:noAutofit/>
          </a:bodyPr>
          <a:lstStyle/>
          <a:p>
            <a:pPr algn="just"/>
            <a:r>
              <a:rPr lang="ru-RU" sz="1800" dirty="0" smtClean="0">
                <a:solidFill>
                  <a:schemeClr val="bg2">
                    <a:lumMod val="75000"/>
                  </a:schemeClr>
                </a:solidFill>
              </a:rPr>
              <a:t>Мяч – древнеславянское слово. Мяч, шарик совершенной формы, был символом солнца, луны и земли, ему приписывали божественное происхождение. </a:t>
            </a:r>
          </a:p>
          <a:p>
            <a:pPr algn="just"/>
            <a:r>
              <a:rPr lang="ru-RU" sz="1800" dirty="0" smtClean="0">
                <a:solidFill>
                  <a:schemeClr val="bg2">
                    <a:lumMod val="75000"/>
                  </a:schemeClr>
                </a:solidFill>
              </a:rPr>
              <a:t>Шили мячи разных размеров. Малые мячики, вероятно, служили для игр типа лапты. Мячи большого диаметра могли использовать для игр, подобных современному футболу и волейболу. Детские игры с тряпичными мячами помогали развивать детям моторику пальцев:</a:t>
            </a:r>
            <a:endParaRPr lang="ru-RU" sz="1800" dirty="0">
              <a:solidFill>
                <a:schemeClr val="bg2">
                  <a:lumMod val="75000"/>
                </a:schemeClr>
              </a:solidFill>
            </a:endParaRPr>
          </a:p>
        </p:txBody>
      </p:sp>
      <p:pic>
        <p:nvPicPr>
          <p:cNvPr id="27650" name="Picture 2" descr="https://static.tildacdn.com/tild6635-3362-4766-b038-663563373761/_.jpg"/>
          <p:cNvPicPr>
            <a:picLocks noChangeAspect="1" noChangeArrowheads="1"/>
          </p:cNvPicPr>
          <p:nvPr/>
        </p:nvPicPr>
        <p:blipFill>
          <a:blip r:embed="rId2" cstate="print"/>
          <a:srcRect/>
          <a:stretch>
            <a:fillRect/>
          </a:stretch>
        </p:blipFill>
        <p:spPr bwMode="auto">
          <a:xfrm>
            <a:off x="4323245" y="3717032"/>
            <a:ext cx="4353212" cy="2736304"/>
          </a:xfrm>
          <a:prstGeom prst="rect">
            <a:avLst/>
          </a:prstGeom>
          <a:noFill/>
          <a:effectLst>
            <a:softEdge rad="31750"/>
          </a:effectLst>
        </p:spPr>
      </p:pic>
      <p:sp>
        <p:nvSpPr>
          <p:cNvPr id="6" name="Прямоугольник 5"/>
          <p:cNvSpPr/>
          <p:nvPr/>
        </p:nvSpPr>
        <p:spPr>
          <a:xfrm>
            <a:off x="2123728" y="5877272"/>
            <a:ext cx="2199517" cy="438582"/>
          </a:xfrm>
          <a:prstGeom prst="rect">
            <a:avLst/>
          </a:prstGeom>
        </p:spPr>
        <p:txBody>
          <a:bodyPr wrap="square">
            <a:spAutoFit/>
          </a:bodyPr>
          <a:lstStyle/>
          <a:p>
            <a:pPr lvl="0" algn="ctr">
              <a:lnSpc>
                <a:spcPct val="125000"/>
              </a:lnSpc>
              <a:spcBef>
                <a:spcPts val="600"/>
              </a:spcBef>
              <a:spcAft>
                <a:spcPts val="1000"/>
              </a:spcAft>
              <a:buClr>
                <a:srgbClr val="F3A447"/>
              </a:buClr>
              <a:buSzPct val="85000"/>
            </a:pPr>
            <a:r>
              <a:rPr lang="ru-RU" dirty="0">
                <a:solidFill>
                  <a:srgbClr val="444D26">
                    <a:lumMod val="75000"/>
                  </a:srgbClr>
                </a:solidFill>
              </a:rPr>
              <a:t>Игра в лапту.</a:t>
            </a:r>
          </a:p>
        </p:txBody>
      </p:sp>
      <p:sp>
        <p:nvSpPr>
          <p:cNvPr id="7" name="Прямоугольник 6"/>
          <p:cNvSpPr/>
          <p:nvPr/>
        </p:nvSpPr>
        <p:spPr>
          <a:xfrm>
            <a:off x="539552" y="3645024"/>
            <a:ext cx="3888432" cy="1200329"/>
          </a:xfrm>
          <a:prstGeom prst="rect">
            <a:avLst/>
          </a:prstGeom>
        </p:spPr>
        <p:txBody>
          <a:bodyPr wrap="square">
            <a:spAutoFit/>
          </a:bodyPr>
          <a:lstStyle/>
          <a:p>
            <a:pPr lvl="0" algn="just">
              <a:buClr>
                <a:srgbClr val="F3A447"/>
              </a:buClr>
              <a:buSzPct val="85000"/>
            </a:pPr>
            <a:r>
              <a:rPr lang="ru-RU" i="1" dirty="0">
                <a:solidFill>
                  <a:srgbClr val="444D26">
                    <a:lumMod val="75000"/>
                  </a:srgbClr>
                </a:solidFill>
              </a:rPr>
              <a:t>«Мячик сильно </a:t>
            </a:r>
            <a:r>
              <a:rPr lang="ru-RU" i="1" dirty="0" err="1" smtClean="0">
                <a:solidFill>
                  <a:srgbClr val="444D26">
                    <a:lumMod val="75000"/>
                  </a:srgbClr>
                </a:solidFill>
              </a:rPr>
              <a:t>посжимаю</a:t>
            </a:r>
            <a:endParaRPr lang="ru-RU" i="1" dirty="0" smtClean="0">
              <a:solidFill>
                <a:srgbClr val="444D26">
                  <a:lumMod val="75000"/>
                </a:srgbClr>
              </a:solidFill>
            </a:endParaRPr>
          </a:p>
          <a:p>
            <a:pPr lvl="0" algn="just">
              <a:buClr>
                <a:srgbClr val="F3A447"/>
              </a:buClr>
              <a:buSzPct val="85000"/>
            </a:pPr>
            <a:r>
              <a:rPr lang="ru-RU" i="1" dirty="0" smtClean="0">
                <a:solidFill>
                  <a:srgbClr val="444D26">
                    <a:lumMod val="75000"/>
                  </a:srgbClr>
                </a:solidFill>
              </a:rPr>
              <a:t>И </a:t>
            </a:r>
            <a:r>
              <a:rPr lang="ru-RU" i="1" dirty="0">
                <a:solidFill>
                  <a:srgbClr val="444D26">
                    <a:lumMod val="75000"/>
                  </a:srgbClr>
                </a:solidFill>
              </a:rPr>
              <a:t>ладошку поменяю» </a:t>
            </a:r>
            <a:r>
              <a:rPr lang="ru-RU" i="1" dirty="0" smtClean="0">
                <a:solidFill>
                  <a:srgbClr val="444D26">
                    <a:lumMod val="75000"/>
                  </a:srgbClr>
                </a:solidFill>
              </a:rPr>
              <a:t>.</a:t>
            </a:r>
          </a:p>
          <a:p>
            <a:pPr lvl="0" algn="just">
              <a:buClr>
                <a:srgbClr val="F3A447"/>
              </a:buClr>
              <a:buSzPct val="85000"/>
            </a:pPr>
            <a:r>
              <a:rPr lang="ru-RU" dirty="0" smtClean="0">
                <a:solidFill>
                  <a:srgbClr val="444D26">
                    <a:lumMod val="75000"/>
                  </a:srgbClr>
                </a:solidFill>
              </a:rPr>
              <a:t>(</a:t>
            </a:r>
            <a:r>
              <a:rPr lang="ru-RU" dirty="0">
                <a:solidFill>
                  <a:srgbClr val="444D26">
                    <a:lumMod val="75000"/>
                  </a:srgbClr>
                </a:solidFill>
              </a:rPr>
              <a:t>Сжимать мячик правой рукой, затем левой).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640960" cy="6408712"/>
          </a:xfrm>
          <a:prstGeom prst="rect">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p:cNvPicPr>
            <a:picLocks noChangeAspect="1"/>
          </p:cNvPicPr>
          <p:nvPr/>
        </p:nvPicPr>
        <p:blipFill>
          <a:blip r:embed="rId2" cstate="print"/>
          <a:stretch>
            <a:fillRect/>
          </a:stretch>
        </p:blipFill>
        <p:spPr>
          <a:xfrm>
            <a:off x="278990" y="404664"/>
            <a:ext cx="5517146" cy="6120679"/>
          </a:xfrm>
          <a:prstGeom prst="rect">
            <a:avLst/>
          </a:prstGeom>
        </p:spPr>
      </p:pic>
      <p:sp>
        <p:nvSpPr>
          <p:cNvPr id="4" name="Заголовок 3"/>
          <p:cNvSpPr>
            <a:spLocks noGrp="1"/>
          </p:cNvSpPr>
          <p:nvPr>
            <p:ph type="title"/>
          </p:nvPr>
        </p:nvSpPr>
        <p:spPr>
          <a:xfrm>
            <a:off x="5508104" y="260648"/>
            <a:ext cx="3312368" cy="1080120"/>
          </a:xfrm>
        </p:spPr>
        <p:txBody>
          <a:bodyPr>
            <a:noAutofit/>
          </a:bodyPr>
          <a:lstStyle/>
          <a:p>
            <a:pPr algn="ctr"/>
            <a:r>
              <a:rPr lang="ru-RU" sz="3200" b="1" dirty="0" smtClean="0">
                <a:solidFill>
                  <a:schemeClr val="bg2">
                    <a:lumMod val="75000"/>
                  </a:schemeClr>
                </a:solidFill>
              </a:rPr>
              <a:t>МЯЧ ИЗ БЕРЕСТЫ</a:t>
            </a:r>
            <a:endParaRPr lang="ru-RU" sz="3200" b="1" dirty="0">
              <a:solidFill>
                <a:schemeClr val="bg2">
                  <a:lumMod val="75000"/>
                </a:schemeClr>
              </a:solidFill>
            </a:endParaRPr>
          </a:p>
        </p:txBody>
      </p:sp>
      <p:pic>
        <p:nvPicPr>
          <p:cNvPr id="5122" name="Picture 2" descr="https://ds04.infourok.ru/uploads/ex/0a44/00193793-0dbb8eaa/hello_html_6fdef8d1.png"/>
          <p:cNvPicPr>
            <a:picLocks noChangeAspect="1" noChangeArrowheads="1"/>
          </p:cNvPicPr>
          <p:nvPr/>
        </p:nvPicPr>
        <p:blipFill>
          <a:blip r:embed="rId3" cstate="print"/>
          <a:srcRect/>
          <a:stretch>
            <a:fillRect/>
          </a:stretch>
        </p:blipFill>
        <p:spPr bwMode="auto">
          <a:xfrm rot="16200000">
            <a:off x="7037897" y="4851536"/>
            <a:ext cx="1728191" cy="1619424"/>
          </a:xfrm>
          <a:prstGeom prst="rect">
            <a:avLst/>
          </a:prstGeom>
          <a:noFill/>
        </p:spPr>
      </p:pic>
      <p:sp>
        <p:nvSpPr>
          <p:cNvPr id="6" name="Текст 5"/>
          <p:cNvSpPr>
            <a:spLocks noGrp="1"/>
          </p:cNvSpPr>
          <p:nvPr>
            <p:ph type="body" sz="half" idx="2"/>
          </p:nvPr>
        </p:nvSpPr>
        <p:spPr>
          <a:xfrm>
            <a:off x="5796136" y="1196752"/>
            <a:ext cx="2952328" cy="4320480"/>
          </a:xfrm>
        </p:spPr>
        <p:txBody>
          <a:bodyPr>
            <a:noAutofit/>
          </a:bodyPr>
          <a:lstStyle/>
          <a:p>
            <a:pPr algn="just" fontAlgn="base">
              <a:lnSpc>
                <a:spcPct val="100000"/>
              </a:lnSpc>
            </a:pPr>
            <a:r>
              <a:rPr lang="ru-RU" sz="1800" dirty="0" smtClean="0">
                <a:solidFill>
                  <a:schemeClr val="bg2">
                    <a:lumMod val="75000"/>
                  </a:schemeClr>
                </a:solidFill>
              </a:rPr>
              <a:t>Были и мячи необычной цилиндрической формы, которые, очевидно, катали во время игры типа «катание - яиц». В деревнях делали так же мячики, плетенные из лыковых или берестяных ремешков, красивые и легкие. Иногда внутрь заплетали комок глины – такой мяч «с тяжестью» дальше летел и годился для игры ногами.</a:t>
            </a:r>
            <a:endParaRPr lang="ru-RU" sz="1800" dirty="0">
              <a:solidFill>
                <a:schemeClr val="bg2">
                  <a:lumMod val="75000"/>
                </a:schemeClr>
              </a:solidFill>
            </a:endParaRPr>
          </a:p>
        </p:txBody>
      </p:sp>
    </p:spTree>
    <p:extLst>
      <p:ext uri="{BB962C8B-B14F-4D97-AF65-F5344CB8AC3E}">
        <p14:creationId xmlns:p14="http://schemas.microsoft.com/office/powerpoint/2010/main" xmlns="" val="894364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559</TotalTime>
  <Words>933</Words>
  <Application>Microsoft Office PowerPoint</Application>
  <PresentationFormat>Экран (4:3)</PresentationFormat>
  <Paragraphs>44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      Из истории мяча</vt:lpstr>
      <vt:lpstr>ИСТОРИЯ МЯЧА</vt:lpstr>
      <vt:lpstr>МЯЧ  ИЗ  КАМНЯ</vt:lpstr>
      <vt:lpstr>КАУЧУКОВЫЙ МЯЧ</vt:lpstr>
      <vt:lpstr>МЯЧ ИЗ СВИНОГО ПУЗЫРЯ</vt:lpstr>
      <vt:lpstr>МЯЧИ  ТЕМАРИ</vt:lpstr>
      <vt:lpstr>ДЕРЕВЯННЫЕ  МЯЧИ</vt:lpstr>
      <vt:lpstr>ТРАДИЦИОННЫЕ РУССКИЕ МЯЧИ</vt:lpstr>
      <vt:lpstr>МЯЧ ИЗ БЕРЕСТЫ</vt:lpstr>
      <vt:lpstr>ШЕРСТЯНЫЕ МЯЧИКИ</vt:lpstr>
      <vt:lpstr>МЯЧ СКРУЧЕННЫЙ ИЗ ТРЯПОК</vt:lpstr>
      <vt:lpstr>БАБУШКИН МЯЧ</vt:lpstr>
      <vt:lpstr>МНОГОДОЛЬНЫЙ МЯЧИК</vt:lpstr>
      <vt:lpstr>МЯЧИКИ-УЗЕЛКИ</vt:lpstr>
      <vt:lpstr>МЯЧ – ПОПИНУХ</vt:lpstr>
      <vt:lpstr>СААМСКИЙ МЯЧИК</vt:lpstr>
      <vt:lpstr>МЯЧ ПОГРЕМУШКА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МЯЧ ИЗ БЕРЕСТЫ</dc:title>
  <dc:creator>Рем</dc:creator>
  <cp:lastModifiedBy>Рем</cp:lastModifiedBy>
  <cp:revision>56</cp:revision>
  <dcterms:created xsi:type="dcterms:W3CDTF">2020-11-26T14:53:27Z</dcterms:created>
  <dcterms:modified xsi:type="dcterms:W3CDTF">2020-12-09T13:55:30Z</dcterms:modified>
</cp:coreProperties>
</file>